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69" r:id="rId4"/>
    <p:sldId id="259" r:id="rId5"/>
    <p:sldId id="261" r:id="rId6"/>
    <p:sldId id="265" r:id="rId7"/>
    <p:sldId id="271" r:id="rId8"/>
    <p:sldId id="260" r:id="rId9"/>
    <p:sldId id="266" r:id="rId10"/>
    <p:sldId id="267" r:id="rId11"/>
    <p:sldId id="268" r:id="rId12"/>
    <p:sldId id="270" r:id="rId13"/>
    <p:sldId id="272" r:id="rId14"/>
    <p:sldId id="273" r:id="rId15"/>
    <p:sldId id="274"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42"/>
    <p:restoredTop sz="94694"/>
  </p:normalViewPr>
  <p:slideViewPr>
    <p:cSldViewPr snapToGrid="0">
      <p:cViewPr varScale="1">
        <p:scale>
          <a:sx n="128" d="100"/>
          <a:sy n="128" d="100"/>
        </p:scale>
        <p:origin x="1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297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52820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25990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275894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29081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466824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1/26/22</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711292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101188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209480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1004924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1/26/22</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87326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1/26/22</a:t>
            </a:fld>
            <a:endParaRPr lang="en-US"/>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‹n°›</a:t>
            </a:fld>
            <a:endParaRPr lang="en-US"/>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29304825"/>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6" r:id="rId7"/>
    <p:sldLayoutId id="2147483677" r:id="rId8"/>
    <p:sldLayoutId id="2147483678" r:id="rId9"/>
    <p:sldLayoutId id="2147483679" r:id="rId10"/>
    <p:sldLayoutId id="2147483681"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outlook.office365.com/owa/calendar/Conseillerpdagogiqueauxenseignants@cegeplp.ca/bookings/" TargetMode="External"/><Relationship Id="rId4" Type="http://schemas.openxmlformats.org/officeDocument/2006/relationships/hyperlink" Target="https://about.me/maberub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8">
            <a:extLst>
              <a:ext uri="{FF2B5EF4-FFF2-40B4-BE49-F238E27FC236}">
                <a16:creationId xmlns:a16="http://schemas.microsoft.com/office/drawing/2014/main" id="{4187D111-0A9D-421B-84EB-FC5811C3A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6" name="Group 10">
            <a:extLst>
              <a:ext uri="{FF2B5EF4-FFF2-40B4-BE49-F238E27FC236}">
                <a16:creationId xmlns:a16="http://schemas.microsoft.com/office/drawing/2014/main" id="{015ECF02-0C11-4320-A868-5EC7DD53DE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8C74A336-DE5D-4AE0-9A50-8D93C4AA45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12">
              <a:extLst>
                <a:ext uri="{FF2B5EF4-FFF2-40B4-BE49-F238E27FC236}">
                  <a16:creationId xmlns:a16="http://schemas.microsoft.com/office/drawing/2014/main" id="{A11A81C9-7A36-4A04-B14C-A45B899E4B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AE1DE35-5349-4B57-B255-C07C69270CE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AFE9588-5F4B-41DF-9FF6-6B4969245C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CC9B87-707A-4D04-9336-B1418878A8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8CF5CAA-7C4D-408A-B1A8-E98C0E6633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462EA1B-90F8-4C08-AE36-FFBA2B45BF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F7B5623-96F7-42F0-BAC5-78D6789E01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85D83B1-1723-4710-8FC5-18EDC879E4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998838C-DFB6-48F7-A18D-30469E8162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BDB9A78-94CB-422D-B92E-65FD2732EC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5DBD01-426B-424D-815A-96518F6007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B0218DF-D55B-4D41-AE23-F1E64BAC60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8D61EB8-98CC-4243-9E20-33CAC65BF5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35F0944-B143-45B0-8B72-6CE34D4612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F68EF7F-67D0-463D-AB84-EA24D18196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E17074E-4E65-4CBD-B1B0-9C18D6F724F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CC905ED-EF46-4349-9E9B-21743109482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B91F234-1C65-45AC-8CCE-A1C4AE49CE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D46B3DB-5DBB-41CF-9FA5-010ECA0C3B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92A3FF8-F172-47ED-84C6-802C85C1CBD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933982-9CB6-4199-B123-A3669A4FEF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CA832CD-B214-4ABC-AC95-A3DA116ACEE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7EBA147-C4BA-4B48-B61D-CA24B8B06F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A8253B7-461E-48CC-B871-8A255EE3D7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DE46C3-C2E1-4492-AC59-870160A3C8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B0052E9-B440-4C1E-BC41-39957D5901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31F119B-638C-42B1-8400-709B94F1EE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16299ED-D998-4895-9CCF-02427F1954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4442675-84C9-45C8-9524-ABE4E25071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5BE3E63-4FA5-4EBD-9F3B-E29F5128A8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F0753E91-DF19-4FA4-BFBF-221696B8D7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6297356" y="-28737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re 1"/>
          <p:cNvSpPr>
            <a:spLocks noGrp="1"/>
          </p:cNvSpPr>
          <p:nvPr>
            <p:ph type="ctrTitle"/>
          </p:nvPr>
        </p:nvSpPr>
        <p:spPr>
          <a:xfrm>
            <a:off x="5170321" y="3518146"/>
            <a:ext cx="6919201" cy="1568178"/>
          </a:xfrm>
        </p:spPr>
        <p:txBody>
          <a:bodyPr>
            <a:normAutofit fontScale="90000"/>
          </a:bodyPr>
          <a:lstStyle/>
          <a:p>
            <a:pPr algn="r"/>
            <a:r>
              <a:rPr lang="de-DE" sz="4800" dirty="0" err="1"/>
              <a:t>L'entrepreneuriat</a:t>
            </a:r>
            <a:r>
              <a:rPr lang="de-DE" sz="4800" dirty="0"/>
              <a:t> au </a:t>
            </a:r>
            <a:r>
              <a:rPr lang="de-DE" sz="4800" dirty="0" err="1"/>
              <a:t>Cégep</a:t>
            </a:r>
            <a:r>
              <a:rPr lang="de-DE" sz="4800" dirty="0"/>
              <a:t> de La </a:t>
            </a:r>
            <a:r>
              <a:rPr lang="de-DE" sz="4800" dirty="0" err="1"/>
              <a:t>Pocatière</a:t>
            </a:r>
            <a:br>
              <a:rPr lang="de-DE" sz="4800" dirty="0"/>
            </a:br>
            <a:br>
              <a:rPr lang="de-DE" sz="4800" dirty="0"/>
            </a:br>
            <a:r>
              <a:rPr lang="de-DE" sz="4800" dirty="0" err="1"/>
              <a:t>Un</a:t>
            </a:r>
            <a:r>
              <a:rPr lang="de-DE" sz="4800" dirty="0"/>
              <a:t> </a:t>
            </a:r>
            <a:r>
              <a:rPr lang="de-DE" sz="4800" dirty="0" err="1"/>
              <a:t>état</a:t>
            </a:r>
            <a:r>
              <a:rPr lang="de-DE" sz="4800" dirty="0"/>
              <a:t> de </a:t>
            </a:r>
            <a:r>
              <a:rPr lang="de-DE" sz="4800" dirty="0" err="1"/>
              <a:t>situation</a:t>
            </a:r>
            <a:endParaRPr lang="de-DE" sz="4800" dirty="0"/>
          </a:p>
        </p:txBody>
      </p:sp>
      <p:pic>
        <p:nvPicPr>
          <p:cNvPr id="8" name="Picture 3" descr="Vue de haut d’une disposition plate d’un casque, d’une tasse à café et d’un clavier blanc">
            <a:extLst>
              <a:ext uri="{FF2B5EF4-FFF2-40B4-BE49-F238E27FC236}">
                <a16:creationId xmlns:a16="http://schemas.microsoft.com/office/drawing/2014/main" id="{508A2DA2-10B8-4B80-B168-2013DF97E8AF}"/>
              </a:ext>
            </a:extLst>
          </p:cNvPr>
          <p:cNvPicPr>
            <a:picLocks noChangeAspect="1"/>
          </p:cNvPicPr>
          <p:nvPr/>
        </p:nvPicPr>
        <p:blipFill rotWithShape="1">
          <a:blip r:embed="rId2"/>
          <a:srcRect r="43096" b="-3"/>
          <a:stretch/>
        </p:blipFill>
        <p:spPr>
          <a:xfrm>
            <a:off x="1" y="10"/>
            <a:ext cx="5854890" cy="6857990"/>
          </a:xfrm>
          <a:custGeom>
            <a:avLst/>
            <a:gdLst/>
            <a:ahLst/>
            <a:cxnLst/>
            <a:rect l="l" t="t" r="r" b="b"/>
            <a:pathLst>
              <a:path w="6036633" h="6858000">
                <a:moveTo>
                  <a:pt x="0" y="0"/>
                </a:moveTo>
                <a:lnTo>
                  <a:pt x="5782584" y="0"/>
                </a:lnTo>
                <a:lnTo>
                  <a:pt x="5847735" y="280891"/>
                </a:lnTo>
                <a:cubicBezTo>
                  <a:pt x="6512611" y="3337011"/>
                  <a:pt x="5215360" y="3533975"/>
                  <a:pt x="5130974" y="6590095"/>
                </a:cubicBezTo>
                <a:lnTo>
                  <a:pt x="5127340" y="6858000"/>
                </a:lnTo>
                <a:lnTo>
                  <a:pt x="0" y="6858000"/>
                </a:lnTo>
                <a:close/>
              </a:path>
            </a:pathLst>
          </a:custGeom>
        </p:spPr>
      </p:pic>
      <p:pic>
        <p:nvPicPr>
          <p:cNvPr id="10" name="Image 42">
            <a:extLst>
              <a:ext uri="{FF2B5EF4-FFF2-40B4-BE49-F238E27FC236}">
                <a16:creationId xmlns:a16="http://schemas.microsoft.com/office/drawing/2014/main" id="{8D7B50A9-C39D-4EA5-81CE-4B2D46127FCD}"/>
              </a:ext>
            </a:extLst>
          </p:cNvPr>
          <p:cNvPicPr>
            <a:picLocks noChangeAspect="1"/>
          </p:cNvPicPr>
          <p:nvPr/>
        </p:nvPicPr>
        <p:blipFill>
          <a:blip r:embed="rId3"/>
          <a:stretch>
            <a:fillRect/>
          </a:stretch>
        </p:blipFill>
        <p:spPr>
          <a:xfrm>
            <a:off x="9470571" y="5170714"/>
            <a:ext cx="2743200" cy="1828800"/>
          </a:xfrm>
          <a:prstGeom prst="rect">
            <a:avLst/>
          </a:prstGeom>
        </p:spPr>
      </p:pic>
      <p:sp>
        <p:nvSpPr>
          <p:cNvPr id="3" name="ZoneTexte 2">
            <a:extLst>
              <a:ext uri="{FF2B5EF4-FFF2-40B4-BE49-F238E27FC236}">
                <a16:creationId xmlns:a16="http://schemas.microsoft.com/office/drawing/2014/main" id="{32E93965-100E-4142-BA47-EF8C6A51A951}"/>
              </a:ext>
            </a:extLst>
          </p:cNvPr>
          <p:cNvSpPr txBox="1"/>
          <p:nvPr/>
        </p:nvSpPr>
        <p:spPr>
          <a:xfrm>
            <a:off x="5205762" y="5086324"/>
            <a:ext cx="4457333" cy="1600438"/>
          </a:xfrm>
          <a:prstGeom prst="rect">
            <a:avLst/>
          </a:prstGeom>
          <a:noFill/>
        </p:spPr>
        <p:txBody>
          <a:bodyPr wrap="square" rtlCol="0">
            <a:spAutoFit/>
          </a:bodyPr>
          <a:lstStyle/>
          <a:p>
            <a:r>
              <a:rPr lang="fr-CA" sz="1400" b="1" u="sng" dirty="0">
                <a:hlinkClick r:id="rId4"/>
              </a:rPr>
              <a:t>Martin Bérubé</a:t>
            </a:r>
            <a:endParaRPr lang="fr-CA" sz="1400" dirty="0"/>
          </a:p>
          <a:p>
            <a:r>
              <a:rPr lang="fr-CA" sz="1400" dirty="0"/>
              <a:t>Conseiller pédagogique</a:t>
            </a:r>
          </a:p>
          <a:p>
            <a:r>
              <a:rPr lang="fr-CA" sz="1400" dirty="0"/>
              <a:t>Responsable de la Bibliothèque François-Hertel</a:t>
            </a:r>
          </a:p>
          <a:p>
            <a:r>
              <a:rPr lang="fr-CA" sz="1400" dirty="0"/>
              <a:t>Cégep de La </a:t>
            </a:r>
            <a:r>
              <a:rPr lang="fr-CA" sz="1400" dirty="0" err="1"/>
              <a:t>Pocatière</a:t>
            </a:r>
            <a:endParaRPr lang="fr-CA" sz="1400" dirty="0"/>
          </a:p>
          <a:p>
            <a:r>
              <a:rPr lang="fr-CA" sz="1400" dirty="0"/>
              <a:t>418 856-1525 #2203</a:t>
            </a:r>
          </a:p>
          <a:p>
            <a:r>
              <a:rPr lang="fr-CA" sz="1400" dirty="0" err="1"/>
              <a:t>maberube@cegeplapocatiere.</a:t>
            </a:r>
            <a:r>
              <a:rPr lang="fr-CA" sz="1400" err="1"/>
              <a:t>qc</a:t>
            </a:r>
            <a:r>
              <a:rPr lang="fr-CA" sz="1400"/>
              <a:t>.ca</a:t>
            </a:r>
            <a:endParaRPr lang="fr-CA" sz="1400" dirty="0"/>
          </a:p>
          <a:p>
            <a:r>
              <a:rPr lang="fr-CA" sz="1400" b="1" u="sng" dirty="0">
                <a:hlinkClick r:id="rId5"/>
              </a:rPr>
              <a:t>Cliquez ici pour prendre rendez-vous</a:t>
            </a:r>
            <a:r>
              <a:rPr lang="fr-CA" sz="1400" dirty="0"/>
              <a:t>.</a:t>
            </a:r>
          </a:p>
        </p:txBody>
      </p: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4AD01-8BD7-488F-9157-27C497576760}"/>
              </a:ext>
            </a:extLst>
          </p:cNvPr>
          <p:cNvSpPr>
            <a:spLocks noGrp="1"/>
          </p:cNvSpPr>
          <p:nvPr>
            <p:ph type="title"/>
          </p:nvPr>
        </p:nvSpPr>
        <p:spPr>
          <a:xfrm>
            <a:off x="614879" y="1292008"/>
            <a:ext cx="10325000" cy="843749"/>
          </a:xfrm>
        </p:spPr>
        <p:txBody>
          <a:bodyPr>
            <a:normAutofit fontScale="90000"/>
          </a:bodyPr>
          <a:lstStyle/>
          <a:p>
            <a:r>
              <a:rPr lang="fr-FR"/>
              <a:t>Café "Le culte" - Centre d'études collégiales de Montmagny</a:t>
            </a:r>
          </a:p>
        </p:txBody>
      </p:sp>
      <p:sp>
        <p:nvSpPr>
          <p:cNvPr id="3" name="Espace réservé du contenu 2">
            <a:extLst>
              <a:ext uri="{FF2B5EF4-FFF2-40B4-BE49-F238E27FC236}">
                <a16:creationId xmlns:a16="http://schemas.microsoft.com/office/drawing/2014/main" id="{C2A739BD-DB4B-404B-8489-A32644BFDAB3}"/>
              </a:ext>
            </a:extLst>
          </p:cNvPr>
          <p:cNvSpPr>
            <a:spLocks noGrp="1"/>
          </p:cNvSpPr>
          <p:nvPr>
            <p:ph idx="1"/>
          </p:nvPr>
        </p:nvSpPr>
        <p:spPr>
          <a:xfrm>
            <a:off x="614879" y="2131872"/>
            <a:ext cx="11326485" cy="4491153"/>
          </a:xfrm>
        </p:spPr>
        <p:txBody>
          <a:bodyPr vert="horz" lIns="91440" tIns="45720" rIns="91440" bIns="45720" rtlCol="0" anchor="t">
            <a:normAutofit lnSpcReduction="10000"/>
          </a:bodyPr>
          <a:lstStyle/>
          <a:p>
            <a:r>
              <a:rPr lang="fr-FR" dirty="0">
                <a:ea typeface="+mn-lt"/>
                <a:cs typeface="+mn-lt"/>
              </a:rPr>
              <a:t>Le Café étudiant </a:t>
            </a:r>
            <a:r>
              <a:rPr lang="fr-FR" i="1" dirty="0">
                <a:ea typeface="+mn-lt"/>
                <a:cs typeface="+mn-lt"/>
              </a:rPr>
              <a:t>Le Culte</a:t>
            </a:r>
            <a:r>
              <a:rPr lang="fr-FR" dirty="0">
                <a:ea typeface="+mn-lt"/>
                <a:cs typeface="+mn-lt"/>
              </a:rPr>
              <a:t> est un organisme à but non lucratif.  Un groupe de gestionnaires étudiants travaille pour offrir une gamme de services alimentaires dans une ambiance conviviale.  </a:t>
            </a:r>
            <a:br>
              <a:rPr lang="fr-FR" dirty="0">
                <a:ea typeface="+mn-lt"/>
                <a:cs typeface="+mn-lt"/>
              </a:rPr>
            </a:br>
            <a:r>
              <a:rPr lang="fr-FR" dirty="0">
                <a:ea typeface="+mn-lt"/>
                <a:cs typeface="+mn-lt"/>
              </a:rPr>
              <a:t>Il a pour objectifs généraux de :</a:t>
            </a:r>
            <a:endParaRPr lang="fr-FR" dirty="0"/>
          </a:p>
          <a:p>
            <a:pPr lvl="1">
              <a:buClr>
                <a:srgbClr val="B69A7B"/>
              </a:buClr>
            </a:pPr>
            <a:r>
              <a:rPr lang="fr-FR" dirty="0">
                <a:ea typeface="+mn-lt"/>
                <a:cs typeface="+mn-lt"/>
              </a:rPr>
              <a:t>Maintenir un esprit coopératif sain afin de favoriser l’entraide et le développement de nouvelles aptitudes;</a:t>
            </a:r>
            <a:endParaRPr lang="fr-FR" dirty="0"/>
          </a:p>
          <a:p>
            <a:pPr lvl="1">
              <a:buClr>
                <a:srgbClr val="B69A7B"/>
              </a:buClr>
            </a:pPr>
            <a:r>
              <a:rPr lang="fr-FR" dirty="0">
                <a:ea typeface="+mn-lt"/>
                <a:cs typeface="+mn-lt"/>
              </a:rPr>
              <a:t>Constamment éveiller et développer l’initiative et le leadership des étudiants pour dynamiser l’évolution du Café </a:t>
            </a:r>
            <a:r>
              <a:rPr lang="fr-FR" i="1" dirty="0">
                <a:ea typeface="+mn-lt"/>
                <a:cs typeface="+mn-lt"/>
              </a:rPr>
              <a:t>Le Culte;</a:t>
            </a:r>
            <a:endParaRPr lang="fr-FR" dirty="0"/>
          </a:p>
          <a:p>
            <a:pPr lvl="1">
              <a:buClr>
                <a:srgbClr val="B69A7B"/>
              </a:buClr>
            </a:pPr>
            <a:r>
              <a:rPr lang="fr-FR" dirty="0">
                <a:ea typeface="+mn-lt"/>
                <a:cs typeface="+mn-lt"/>
              </a:rPr>
              <a:t>Être un café représentatif des étudiants qui répond aux besoins de l’ensemble de sa clientèle;</a:t>
            </a:r>
            <a:endParaRPr lang="fr-FR" dirty="0"/>
          </a:p>
          <a:p>
            <a:pPr lvl="1">
              <a:buClr>
                <a:srgbClr val="B69A7B"/>
              </a:buClr>
            </a:pPr>
            <a:r>
              <a:rPr lang="fr-FR" dirty="0">
                <a:ea typeface="+mn-lt"/>
                <a:cs typeface="+mn-lt"/>
              </a:rPr>
              <a:t>Encourager la vente de produits locaux de qualité, équitables, santé et considérer l’aspect écologique dans les opérations du café;</a:t>
            </a:r>
            <a:endParaRPr lang="fr-FR" dirty="0"/>
          </a:p>
          <a:p>
            <a:pPr lvl="1">
              <a:buClr>
                <a:srgbClr val="B69A7B"/>
              </a:buClr>
            </a:pPr>
            <a:r>
              <a:rPr lang="fr-FR" dirty="0">
                <a:ea typeface="+mn-lt"/>
                <a:cs typeface="+mn-lt"/>
              </a:rPr>
              <a:t>Offrir un milieu de diffusion artistique et culturel qui encourage les talents de la clientèle;</a:t>
            </a:r>
            <a:endParaRPr lang="fr-FR" dirty="0"/>
          </a:p>
          <a:p>
            <a:pPr lvl="1">
              <a:buClr>
                <a:srgbClr val="B69A7B"/>
              </a:buClr>
            </a:pPr>
            <a:r>
              <a:rPr lang="fr-FR" dirty="0">
                <a:ea typeface="+mn-lt"/>
                <a:cs typeface="+mn-lt"/>
              </a:rPr>
              <a:t>Encourager financièrement différentes initiatives étudiantes.</a:t>
            </a:r>
            <a:endParaRPr lang="fr-FR" dirty="0"/>
          </a:p>
          <a:p>
            <a:pPr>
              <a:buClr>
                <a:srgbClr val="B69A7B"/>
              </a:buClr>
            </a:pPr>
            <a:endParaRPr lang="fr-FR"/>
          </a:p>
          <a:p>
            <a:pPr marL="0" indent="0">
              <a:buClr>
                <a:srgbClr val="B69A7B"/>
              </a:buClr>
              <a:buNone/>
            </a:pPr>
            <a:endParaRPr lang="fr-FR"/>
          </a:p>
          <a:p>
            <a:pPr>
              <a:buClr>
                <a:srgbClr val="B69A7B"/>
              </a:buClr>
            </a:pPr>
            <a:endParaRPr lang="fr-FR"/>
          </a:p>
        </p:txBody>
      </p:sp>
    </p:spTree>
    <p:extLst>
      <p:ext uri="{BB962C8B-B14F-4D97-AF65-F5344CB8AC3E}">
        <p14:creationId xmlns:p14="http://schemas.microsoft.com/office/powerpoint/2010/main" val="3365522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0A9D15-733A-4E76-B2F1-72824F5F5131}"/>
              </a:ext>
            </a:extLst>
          </p:cNvPr>
          <p:cNvSpPr>
            <a:spLocks noGrp="1"/>
          </p:cNvSpPr>
          <p:nvPr>
            <p:ph type="title"/>
          </p:nvPr>
        </p:nvSpPr>
        <p:spPr/>
        <p:txBody>
          <a:bodyPr/>
          <a:lstStyle/>
          <a:p>
            <a:r>
              <a:rPr lang="fr-FR"/>
              <a:t>La friperie </a:t>
            </a:r>
            <a:r>
              <a:rPr lang="fr-FR" err="1"/>
              <a:t>Namasté</a:t>
            </a:r>
          </a:p>
        </p:txBody>
      </p:sp>
      <p:sp>
        <p:nvSpPr>
          <p:cNvPr id="3" name="Espace réservé du contenu 2">
            <a:extLst>
              <a:ext uri="{FF2B5EF4-FFF2-40B4-BE49-F238E27FC236}">
                <a16:creationId xmlns:a16="http://schemas.microsoft.com/office/drawing/2014/main" id="{18A1DADC-4320-4489-9CD0-7CBE7C080424}"/>
              </a:ext>
            </a:extLst>
          </p:cNvPr>
          <p:cNvSpPr>
            <a:spLocks noGrp="1"/>
          </p:cNvSpPr>
          <p:nvPr>
            <p:ph idx="1"/>
          </p:nvPr>
        </p:nvSpPr>
        <p:spPr>
          <a:xfrm>
            <a:off x="691079" y="2761236"/>
            <a:ext cx="10325000" cy="3143331"/>
          </a:xfrm>
        </p:spPr>
        <p:txBody>
          <a:bodyPr vert="horz" lIns="91440" tIns="45720" rIns="91440" bIns="45720" rtlCol="0" anchor="t">
            <a:normAutofit/>
          </a:bodyPr>
          <a:lstStyle/>
          <a:p>
            <a:r>
              <a:rPr lang="fr-FR" dirty="0">
                <a:ea typeface="+mn-lt"/>
                <a:cs typeface="+mn-lt"/>
              </a:rPr>
              <a:t>La friperie </a:t>
            </a:r>
            <a:r>
              <a:rPr lang="fr-FR" dirty="0" err="1">
                <a:ea typeface="+mn-lt"/>
                <a:cs typeface="+mn-lt"/>
              </a:rPr>
              <a:t>Namasté</a:t>
            </a:r>
            <a:r>
              <a:rPr lang="fr-FR" dirty="0">
                <a:ea typeface="+mn-lt"/>
                <a:cs typeface="+mn-lt"/>
              </a:rPr>
              <a:t> est une entreprise d'économie sociale qui recueille et vend des vêtements recyclés en vue de soutenir le Village de l'Espoir en Haïti. </a:t>
            </a:r>
          </a:p>
          <a:p>
            <a:pPr>
              <a:buClr>
                <a:srgbClr val="B69A7B"/>
              </a:buClr>
            </a:pPr>
            <a:r>
              <a:rPr lang="fr-FR" dirty="0">
                <a:ea typeface="+mn-lt"/>
                <a:cs typeface="+mn-lt"/>
              </a:rPr>
              <a:t>L'entreprise dispose de deux points de service : un au Cégep de La Pocatière et l'autre au Collège Sainte-Anne-de-la-Pocatière. </a:t>
            </a:r>
          </a:p>
          <a:p>
            <a:pPr>
              <a:buClr>
                <a:srgbClr val="B69A7B"/>
              </a:buClr>
            </a:pPr>
            <a:r>
              <a:rPr lang="fr-FR" dirty="0">
                <a:ea typeface="+mn-lt"/>
                <a:cs typeface="+mn-lt"/>
              </a:rPr>
              <a:t>La friperie se spécialise dans la récupération des robes et habits pour les bals de finissants.</a:t>
            </a:r>
            <a:endParaRPr lang="fr-FR" dirty="0"/>
          </a:p>
        </p:txBody>
      </p:sp>
    </p:spTree>
    <p:extLst>
      <p:ext uri="{BB962C8B-B14F-4D97-AF65-F5344CB8AC3E}">
        <p14:creationId xmlns:p14="http://schemas.microsoft.com/office/powerpoint/2010/main" val="903738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3D06F7-237C-4498-A45E-B426CD418AFB}"/>
              </a:ext>
            </a:extLst>
          </p:cNvPr>
          <p:cNvSpPr>
            <a:spLocks noGrp="1"/>
          </p:cNvSpPr>
          <p:nvPr>
            <p:ph type="title"/>
          </p:nvPr>
        </p:nvSpPr>
        <p:spPr/>
        <p:txBody>
          <a:bodyPr/>
          <a:lstStyle/>
          <a:p>
            <a:r>
              <a:rPr lang="fr-FR"/>
              <a:t>Coopérative étudiante - Espace créatif</a:t>
            </a:r>
          </a:p>
        </p:txBody>
      </p:sp>
      <p:sp>
        <p:nvSpPr>
          <p:cNvPr id="3" name="Espace réservé du contenu 2">
            <a:extLst>
              <a:ext uri="{FF2B5EF4-FFF2-40B4-BE49-F238E27FC236}">
                <a16:creationId xmlns:a16="http://schemas.microsoft.com/office/drawing/2014/main" id="{6A316ACE-9CB5-49ED-9842-B42520BD9092}"/>
              </a:ext>
            </a:extLst>
          </p:cNvPr>
          <p:cNvSpPr>
            <a:spLocks noGrp="1"/>
          </p:cNvSpPr>
          <p:nvPr>
            <p:ph idx="1"/>
          </p:nvPr>
        </p:nvSpPr>
        <p:spPr/>
        <p:txBody>
          <a:bodyPr vert="horz" lIns="91440" tIns="45720" rIns="91440" bIns="45720" rtlCol="0" anchor="t">
            <a:normAutofit/>
          </a:bodyPr>
          <a:lstStyle/>
          <a:p>
            <a:r>
              <a:rPr lang="fr-FR" dirty="0"/>
              <a:t>L'Espace créatif est le </a:t>
            </a:r>
            <a:r>
              <a:rPr lang="fr-FR" dirty="0" err="1"/>
              <a:t>Fablab</a:t>
            </a:r>
            <a:r>
              <a:rPr lang="fr-FR" dirty="0"/>
              <a:t> de la Bibliothèque François-Hertel</a:t>
            </a:r>
          </a:p>
          <a:p>
            <a:pPr>
              <a:buClr>
                <a:srgbClr val="B69A7B"/>
              </a:buClr>
            </a:pPr>
            <a:r>
              <a:rPr lang="fr-FR" dirty="0"/>
              <a:t>En collaboration avec un chargé de projet de SISMIC Bas-Saint-Laurent, incubateur d'économie sociale, nous travaillons depuis cet automne à la création d'une coopérative étudiante qui aura le mandat de gérer le fonctionnement du </a:t>
            </a:r>
            <a:r>
              <a:rPr lang="fr-FR" dirty="0" err="1"/>
              <a:t>Fablab</a:t>
            </a:r>
            <a:r>
              <a:rPr lang="fr-FR" dirty="0"/>
              <a:t>.</a:t>
            </a:r>
          </a:p>
          <a:p>
            <a:pPr>
              <a:buClr>
                <a:srgbClr val="B69A7B"/>
              </a:buClr>
            </a:pPr>
            <a:r>
              <a:rPr lang="fr-FR" dirty="0"/>
              <a:t>La coopérative aura la responsabilité de superviser les opérations du </a:t>
            </a:r>
            <a:r>
              <a:rPr lang="fr-FR" dirty="0" err="1"/>
              <a:t>Fablab</a:t>
            </a:r>
            <a:r>
              <a:rPr lang="fr-FR" dirty="0"/>
              <a:t> comme la réservation des machines-outils, à former les utilisateurs à un usage sécuritaire et à voir à l'entretien desdites machines-outils</a:t>
            </a:r>
          </a:p>
        </p:txBody>
      </p:sp>
    </p:spTree>
    <p:extLst>
      <p:ext uri="{BB962C8B-B14F-4D97-AF65-F5344CB8AC3E}">
        <p14:creationId xmlns:p14="http://schemas.microsoft.com/office/powerpoint/2010/main" val="2809156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364FA0-9713-40CD-BB11-1852BCF587FB}"/>
              </a:ext>
            </a:extLst>
          </p:cNvPr>
          <p:cNvSpPr>
            <a:spLocks noGrp="1"/>
          </p:cNvSpPr>
          <p:nvPr>
            <p:ph type="title"/>
          </p:nvPr>
        </p:nvSpPr>
        <p:spPr/>
        <p:txBody>
          <a:bodyPr/>
          <a:lstStyle/>
          <a:p>
            <a:r>
              <a:rPr lang="fr-FR"/>
              <a:t>Projet pour la session hiver 2022</a:t>
            </a:r>
          </a:p>
        </p:txBody>
      </p:sp>
      <p:sp>
        <p:nvSpPr>
          <p:cNvPr id="3" name="Espace réservé du texte 2">
            <a:extLst>
              <a:ext uri="{FF2B5EF4-FFF2-40B4-BE49-F238E27FC236}">
                <a16:creationId xmlns:a16="http://schemas.microsoft.com/office/drawing/2014/main" id="{7E92BB8A-8E39-4AE6-A902-F73C01374594}"/>
              </a:ext>
            </a:extLst>
          </p:cNvPr>
          <p:cNvSpPr>
            <a:spLocks noGrp="1"/>
          </p:cNvSpPr>
          <p:nvPr>
            <p:ph type="body" idx="1"/>
          </p:nvPr>
        </p:nvSpPr>
        <p:spPr/>
        <p:txBody>
          <a:bodyPr vert="horz" lIns="91440" tIns="45720" rIns="91440" bIns="45720" rtlCol="0" anchor="t">
            <a:normAutofit/>
          </a:bodyPr>
          <a:lstStyle/>
          <a:p>
            <a:r>
              <a:rPr lang="fr-FR" dirty="0"/>
              <a:t>Évaluer la pertinence de créer un club entrepreneurial en collaboration avec un comité conseil.</a:t>
            </a:r>
          </a:p>
        </p:txBody>
      </p:sp>
    </p:spTree>
    <p:extLst>
      <p:ext uri="{BB962C8B-B14F-4D97-AF65-F5344CB8AC3E}">
        <p14:creationId xmlns:p14="http://schemas.microsoft.com/office/powerpoint/2010/main" val="1468851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BB93F8-74A1-4055-B39E-DAD3F7693133}"/>
              </a:ext>
            </a:extLst>
          </p:cNvPr>
          <p:cNvSpPr>
            <a:spLocks noGrp="1"/>
          </p:cNvSpPr>
          <p:nvPr>
            <p:ph type="title"/>
          </p:nvPr>
        </p:nvSpPr>
        <p:spPr/>
        <p:txBody>
          <a:bodyPr/>
          <a:lstStyle/>
          <a:p>
            <a:r>
              <a:rPr lang="fr-FR" dirty="0"/>
              <a:t>Questions préalables!</a:t>
            </a:r>
          </a:p>
        </p:txBody>
      </p:sp>
      <p:sp>
        <p:nvSpPr>
          <p:cNvPr id="3" name="Espace réservé du contenu 2">
            <a:extLst>
              <a:ext uri="{FF2B5EF4-FFF2-40B4-BE49-F238E27FC236}">
                <a16:creationId xmlns:a16="http://schemas.microsoft.com/office/drawing/2014/main" id="{5383718C-E54C-4C4B-8C9A-3E48C4B9F78D}"/>
              </a:ext>
            </a:extLst>
          </p:cNvPr>
          <p:cNvSpPr>
            <a:spLocks noGrp="1"/>
          </p:cNvSpPr>
          <p:nvPr>
            <p:ph idx="1"/>
          </p:nvPr>
        </p:nvSpPr>
        <p:spPr>
          <a:xfrm>
            <a:off x="691079" y="2340131"/>
            <a:ext cx="10325000" cy="2321173"/>
          </a:xfrm>
        </p:spPr>
        <p:txBody>
          <a:bodyPr vert="horz" lIns="91440" tIns="45720" rIns="91440" bIns="45720" rtlCol="0" anchor="t">
            <a:normAutofit/>
          </a:bodyPr>
          <a:lstStyle/>
          <a:p>
            <a:r>
              <a:rPr lang="fr-FR" dirty="0"/>
              <a:t>D'abord, est-ce le désir du conseiller pédagogique, celui du  Cégep ou un véritable besoin des étudiants?</a:t>
            </a:r>
          </a:p>
          <a:p>
            <a:pPr>
              <a:buClr>
                <a:srgbClr val="B69A7B"/>
              </a:buClr>
            </a:pPr>
            <a:r>
              <a:rPr lang="fr-FR" dirty="0"/>
              <a:t>Comment mobiliser la communauté collégiale?</a:t>
            </a:r>
          </a:p>
          <a:p>
            <a:pPr>
              <a:buClr>
                <a:srgbClr val="B69A7B"/>
              </a:buClr>
            </a:pPr>
            <a:r>
              <a:rPr lang="fr-FR" dirty="0"/>
              <a:t>Comment mobiliser la région pour soutenir ce club entrepreneurial?</a:t>
            </a:r>
          </a:p>
          <a:p>
            <a:pPr>
              <a:buClr>
                <a:srgbClr val="B69A7B"/>
              </a:buClr>
            </a:pPr>
            <a:r>
              <a:rPr lang="fr-FR" dirty="0"/>
              <a:t>Quelles pourraient être les activités que pourrait réaliser ce club entrepreneurial?</a:t>
            </a:r>
          </a:p>
          <a:p>
            <a:pPr>
              <a:buClr>
                <a:srgbClr val="B69A7B"/>
              </a:buClr>
            </a:pPr>
            <a:endParaRPr lang="fr-FR" dirty="0"/>
          </a:p>
          <a:p>
            <a:pPr marL="0" indent="0">
              <a:buClr>
                <a:srgbClr val="B69A7B"/>
              </a:buClr>
              <a:buNone/>
            </a:pPr>
            <a:endParaRPr lang="fr-FR" dirty="0"/>
          </a:p>
        </p:txBody>
      </p:sp>
    </p:spTree>
    <p:extLst>
      <p:ext uri="{BB962C8B-B14F-4D97-AF65-F5344CB8AC3E}">
        <p14:creationId xmlns:p14="http://schemas.microsoft.com/office/powerpoint/2010/main" val="871768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02CC65-FE35-41BB-B080-4E772BD2E9B8}"/>
              </a:ext>
            </a:extLst>
          </p:cNvPr>
          <p:cNvSpPr>
            <a:spLocks noGrp="1"/>
          </p:cNvSpPr>
          <p:nvPr>
            <p:ph type="title"/>
          </p:nvPr>
        </p:nvSpPr>
        <p:spPr/>
        <p:txBody>
          <a:bodyPr/>
          <a:lstStyle/>
          <a:p>
            <a:r>
              <a:rPr lang="fr-FR" dirty="0"/>
              <a:t>En guise de conclusion</a:t>
            </a:r>
          </a:p>
        </p:txBody>
      </p:sp>
      <p:sp>
        <p:nvSpPr>
          <p:cNvPr id="3" name="Espace réservé du texte 2">
            <a:extLst>
              <a:ext uri="{FF2B5EF4-FFF2-40B4-BE49-F238E27FC236}">
                <a16:creationId xmlns:a16="http://schemas.microsoft.com/office/drawing/2014/main" id="{585C67A3-F037-4CD1-AC65-6AF467BFD794}"/>
              </a:ext>
            </a:extLst>
          </p:cNvPr>
          <p:cNvSpPr>
            <a:spLocks noGrp="1"/>
          </p:cNvSpPr>
          <p:nvPr>
            <p:ph type="body" idx="1"/>
          </p:nvPr>
        </p:nvSpPr>
        <p:spPr/>
        <p:txBody>
          <a:bodyPr vert="horz" lIns="91440" tIns="45720" rIns="91440" bIns="45720" rtlCol="0" anchor="t">
            <a:normAutofit/>
          </a:bodyPr>
          <a:lstStyle/>
          <a:p>
            <a:r>
              <a:rPr lang="fr-FR" dirty="0"/>
              <a:t>Mon diagnostic...  Votre avis!</a:t>
            </a:r>
          </a:p>
        </p:txBody>
      </p:sp>
    </p:spTree>
    <p:extLst>
      <p:ext uri="{BB962C8B-B14F-4D97-AF65-F5344CB8AC3E}">
        <p14:creationId xmlns:p14="http://schemas.microsoft.com/office/powerpoint/2010/main" val="326174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B6D62E-E99D-4182-ABB2-409B7FA1EBF6}"/>
              </a:ext>
            </a:extLst>
          </p:cNvPr>
          <p:cNvSpPr>
            <a:spLocks noGrp="1"/>
          </p:cNvSpPr>
          <p:nvPr>
            <p:ph type="title"/>
          </p:nvPr>
        </p:nvSpPr>
        <p:spPr>
          <a:xfrm>
            <a:off x="691079" y="279637"/>
            <a:ext cx="10325000" cy="843749"/>
          </a:xfrm>
        </p:spPr>
        <p:txBody>
          <a:bodyPr/>
          <a:lstStyle/>
          <a:p>
            <a:r>
              <a:rPr lang="fr-FR"/>
              <a:t>Le Cégep de La Pocatière en bref</a:t>
            </a:r>
          </a:p>
        </p:txBody>
      </p:sp>
      <p:sp>
        <p:nvSpPr>
          <p:cNvPr id="3" name="Espace réservé du contenu 2">
            <a:extLst>
              <a:ext uri="{FF2B5EF4-FFF2-40B4-BE49-F238E27FC236}">
                <a16:creationId xmlns:a16="http://schemas.microsoft.com/office/drawing/2014/main" id="{16AAEA9E-99A3-46BC-A19E-6B256791474E}"/>
              </a:ext>
            </a:extLst>
          </p:cNvPr>
          <p:cNvSpPr>
            <a:spLocks noGrp="1"/>
          </p:cNvSpPr>
          <p:nvPr>
            <p:ph idx="1"/>
          </p:nvPr>
        </p:nvSpPr>
        <p:spPr>
          <a:xfrm>
            <a:off x="691079" y="1414846"/>
            <a:ext cx="10989028" cy="5001349"/>
          </a:xfrm>
        </p:spPr>
        <p:txBody>
          <a:bodyPr vert="horz" lIns="91440" tIns="45720" rIns="91440" bIns="45720" rtlCol="0" anchor="t">
            <a:normAutofit/>
          </a:bodyPr>
          <a:lstStyle/>
          <a:p>
            <a:r>
              <a:rPr lang="fr-FR" sz="2800" dirty="0"/>
              <a:t>Plus de 1 000 étudiants répartis dans trois lieux d'enseignement:</a:t>
            </a:r>
          </a:p>
          <a:p>
            <a:pPr lvl="2">
              <a:buClr>
                <a:srgbClr val="B69A7B"/>
              </a:buClr>
            </a:pPr>
            <a:r>
              <a:rPr lang="fr-FR" sz="2000" b="1" dirty="0"/>
              <a:t>Cégep de La Pocatière</a:t>
            </a:r>
            <a:r>
              <a:rPr lang="fr-FR" sz="2000" dirty="0"/>
              <a:t>:</a:t>
            </a:r>
          </a:p>
          <a:p>
            <a:pPr lvl="3">
              <a:buClr>
                <a:srgbClr val="B69A7B"/>
              </a:buClr>
            </a:pPr>
            <a:r>
              <a:rPr lang="fr-FR" sz="1800" dirty="0"/>
              <a:t>8 programmes techniques</a:t>
            </a:r>
          </a:p>
          <a:p>
            <a:pPr lvl="3">
              <a:buClr>
                <a:srgbClr val="B69A7B"/>
              </a:buClr>
            </a:pPr>
            <a:r>
              <a:rPr lang="fr-FR" sz="1800" dirty="0"/>
              <a:t>3 programmes préuniversitaires</a:t>
            </a:r>
          </a:p>
          <a:p>
            <a:pPr lvl="3">
              <a:buClr>
                <a:srgbClr val="B69A7B"/>
              </a:buClr>
            </a:pPr>
            <a:r>
              <a:rPr lang="fr-FR" sz="1800" dirty="0" err="1"/>
              <a:t>Templin</a:t>
            </a:r>
            <a:r>
              <a:rPr lang="fr-FR" sz="1800" dirty="0"/>
              <a:t> DEC</a:t>
            </a:r>
          </a:p>
          <a:p>
            <a:pPr lvl="2">
              <a:buClr>
                <a:srgbClr val="B69A7B"/>
              </a:buClr>
            </a:pPr>
            <a:r>
              <a:rPr lang="fr-FR" sz="2000" b="1" dirty="0"/>
              <a:t>Centre d'études collégiales de Montmagny</a:t>
            </a:r>
          </a:p>
          <a:p>
            <a:pPr lvl="3">
              <a:buClr>
                <a:srgbClr val="B69A7B"/>
              </a:buClr>
            </a:pPr>
            <a:r>
              <a:rPr lang="fr-FR" sz="1800" dirty="0"/>
              <a:t>3 programmes préuniversitaires</a:t>
            </a:r>
          </a:p>
          <a:p>
            <a:pPr lvl="3">
              <a:buClr>
                <a:srgbClr val="B69A7B"/>
              </a:buClr>
            </a:pPr>
            <a:r>
              <a:rPr lang="fr-FR" sz="1800" dirty="0"/>
              <a:t>1 programme technique</a:t>
            </a:r>
          </a:p>
          <a:p>
            <a:pPr lvl="3">
              <a:buClr>
                <a:srgbClr val="B69A7B"/>
              </a:buClr>
            </a:pPr>
            <a:r>
              <a:rPr lang="fr-FR" sz="1800" dirty="0"/>
              <a:t>Tremplin DEC</a:t>
            </a:r>
          </a:p>
          <a:p>
            <a:pPr lvl="2">
              <a:buClr>
                <a:srgbClr val="B69A7B"/>
              </a:buClr>
            </a:pPr>
            <a:r>
              <a:rPr lang="fr-FR" sz="2000" b="1" dirty="0"/>
              <a:t>Centre d'études collégiales du Témiscouata</a:t>
            </a:r>
          </a:p>
          <a:p>
            <a:pPr lvl="3">
              <a:buClr>
                <a:srgbClr val="B69A7B"/>
              </a:buClr>
            </a:pPr>
            <a:r>
              <a:rPr lang="fr-FR" sz="1800" dirty="0">
                <a:ea typeface="+mn-lt"/>
                <a:cs typeface="+mn-lt"/>
              </a:rPr>
              <a:t>4 programmes techniques</a:t>
            </a:r>
          </a:p>
          <a:p>
            <a:pPr lvl="1">
              <a:buClr>
                <a:srgbClr val="B69A7B"/>
              </a:buClr>
            </a:pPr>
            <a:endParaRPr lang="fr-FR">
              <a:ea typeface="+mn-lt"/>
              <a:cs typeface="+mn-lt"/>
            </a:endParaRPr>
          </a:p>
        </p:txBody>
      </p:sp>
    </p:spTree>
    <p:extLst>
      <p:ext uri="{BB962C8B-B14F-4D97-AF65-F5344CB8AC3E}">
        <p14:creationId xmlns:p14="http://schemas.microsoft.com/office/powerpoint/2010/main" val="3572862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C47B9-3971-4C00-9A22-662B5309C5F5}"/>
              </a:ext>
            </a:extLst>
          </p:cNvPr>
          <p:cNvSpPr>
            <a:spLocks noGrp="1"/>
          </p:cNvSpPr>
          <p:nvPr>
            <p:ph type="title"/>
          </p:nvPr>
        </p:nvSpPr>
        <p:spPr/>
        <p:txBody>
          <a:bodyPr/>
          <a:lstStyle/>
          <a:p>
            <a:r>
              <a:rPr lang="fr-FR"/>
              <a:t>Plan stratégique 2018-2023</a:t>
            </a:r>
          </a:p>
        </p:txBody>
      </p:sp>
      <p:sp>
        <p:nvSpPr>
          <p:cNvPr id="3" name="Espace réservé du contenu 2">
            <a:extLst>
              <a:ext uri="{FF2B5EF4-FFF2-40B4-BE49-F238E27FC236}">
                <a16:creationId xmlns:a16="http://schemas.microsoft.com/office/drawing/2014/main" id="{5E36FC35-FB09-4CE0-968B-E22B1A493ABD}"/>
              </a:ext>
            </a:extLst>
          </p:cNvPr>
          <p:cNvSpPr>
            <a:spLocks noGrp="1"/>
          </p:cNvSpPr>
          <p:nvPr>
            <p:ph idx="1"/>
          </p:nvPr>
        </p:nvSpPr>
        <p:spPr>
          <a:xfrm>
            <a:off x="691079" y="2340131"/>
            <a:ext cx="11197289" cy="3564436"/>
          </a:xfrm>
        </p:spPr>
        <p:txBody>
          <a:bodyPr vert="horz" lIns="91440" tIns="45720" rIns="91440" bIns="45720" rtlCol="0" anchor="t">
            <a:normAutofit/>
          </a:bodyPr>
          <a:lstStyle/>
          <a:p>
            <a:r>
              <a:rPr lang="fr-FR" u="sng"/>
              <a:t>Objectif</a:t>
            </a:r>
            <a:r>
              <a:rPr lang="fr-FR"/>
              <a:t>:</a:t>
            </a:r>
          </a:p>
          <a:p>
            <a:pPr lvl="1">
              <a:buClr>
                <a:srgbClr val="B69A7B"/>
              </a:buClr>
            </a:pPr>
            <a:r>
              <a:rPr lang="fr-FR"/>
              <a:t>Soutenir les activités entrepreneuriales intégrées dans les programmes d'études et celles de la communauté collégiale.</a:t>
            </a:r>
          </a:p>
          <a:p>
            <a:pPr>
              <a:buClr>
                <a:srgbClr val="B69A7B"/>
              </a:buClr>
            </a:pPr>
            <a:r>
              <a:rPr lang="fr-FR" u="sng"/>
              <a:t>Cibles</a:t>
            </a:r>
            <a:r>
              <a:rPr lang="fr-FR"/>
              <a:t>:</a:t>
            </a:r>
          </a:p>
          <a:p>
            <a:pPr lvl="1">
              <a:buClr>
                <a:srgbClr val="B69A7B"/>
              </a:buClr>
            </a:pPr>
            <a:r>
              <a:rPr lang="fr-FR">
                <a:ea typeface="+mn-lt"/>
                <a:cs typeface="+mn-lt"/>
              </a:rPr>
              <a:t>Accompagner l’implantation, la mise en œuvre et le développement des activités entrepreneuriales intégrées dans les programmes d’études. </a:t>
            </a:r>
            <a:endParaRPr lang="fr-FR"/>
          </a:p>
          <a:p>
            <a:pPr lvl="1">
              <a:buClr>
                <a:srgbClr val="B69A7B"/>
              </a:buClr>
            </a:pPr>
            <a:r>
              <a:rPr lang="fr-FR">
                <a:ea typeface="+mn-lt"/>
                <a:cs typeface="+mn-lt"/>
              </a:rPr>
              <a:t>Accompagner, chaque année, des étudiants dans la réalisation de nouvelles activités à caractère entrepreneurial.</a:t>
            </a:r>
            <a:endParaRPr lang="fr-FR"/>
          </a:p>
          <a:p>
            <a:pPr lvl="1">
              <a:buClr>
                <a:srgbClr val="B69A7B"/>
              </a:buClr>
            </a:pPr>
            <a:endParaRPr lang="fr-FR"/>
          </a:p>
          <a:p>
            <a:pPr lvl="1">
              <a:buClr>
                <a:srgbClr val="B69A7B"/>
              </a:buClr>
            </a:pPr>
            <a:endParaRPr lang="fr-FR"/>
          </a:p>
        </p:txBody>
      </p:sp>
      <p:sp>
        <p:nvSpPr>
          <p:cNvPr id="6" name="ZoneTexte 5">
            <a:extLst>
              <a:ext uri="{FF2B5EF4-FFF2-40B4-BE49-F238E27FC236}">
                <a16:creationId xmlns:a16="http://schemas.microsoft.com/office/drawing/2014/main" id="{5F8825A7-05D2-43C8-989C-AA4D77975C98}"/>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175898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7C1321-A504-4742-832F-DC1E9FD511A5}"/>
              </a:ext>
            </a:extLst>
          </p:cNvPr>
          <p:cNvSpPr>
            <a:spLocks noGrp="1"/>
          </p:cNvSpPr>
          <p:nvPr>
            <p:ph type="title"/>
          </p:nvPr>
        </p:nvSpPr>
        <p:spPr/>
        <p:txBody>
          <a:bodyPr/>
          <a:lstStyle/>
          <a:p>
            <a:r>
              <a:rPr lang="fr-FR"/>
              <a:t>Activités académiques</a:t>
            </a:r>
          </a:p>
        </p:txBody>
      </p:sp>
      <p:sp>
        <p:nvSpPr>
          <p:cNvPr id="3" name="Espace réservé du texte 2">
            <a:extLst>
              <a:ext uri="{FF2B5EF4-FFF2-40B4-BE49-F238E27FC236}">
                <a16:creationId xmlns:a16="http://schemas.microsoft.com/office/drawing/2014/main" id="{6A7C68A6-BAE6-40BD-8EDA-10B298E13CFF}"/>
              </a:ext>
            </a:extLst>
          </p:cNvPr>
          <p:cNvSpPr>
            <a:spLocks noGrp="1"/>
          </p:cNvSpPr>
          <p:nvPr>
            <p:ph type="body" idx="1"/>
          </p:nvPr>
        </p:nvSpPr>
        <p:spPr/>
        <p:txBody>
          <a:bodyPr vert="horz" lIns="91440" tIns="45720" rIns="91440" bIns="45720" rtlCol="0" anchor="t">
            <a:normAutofit/>
          </a:bodyPr>
          <a:lstStyle/>
          <a:p>
            <a:r>
              <a:rPr lang="fr-FR"/>
              <a:t>- TCG boutique – Techniques de comptabilité et gestion</a:t>
            </a:r>
          </a:p>
          <a:p>
            <a:r>
              <a:rPr lang="fr-FR"/>
              <a:t>- </a:t>
            </a:r>
            <a:r>
              <a:rPr lang="fr-FR" err="1"/>
              <a:t>Épatte</a:t>
            </a:r>
            <a:r>
              <a:rPr lang="fr-FR"/>
              <a:t>-tonte - Santé animale</a:t>
            </a:r>
          </a:p>
          <a:p>
            <a:r>
              <a:rPr lang="fr-FR"/>
              <a:t>- </a:t>
            </a:r>
            <a:r>
              <a:rPr lang="fr-FR">
                <a:solidFill>
                  <a:schemeClr val="tx1"/>
                </a:solidFill>
              </a:rPr>
              <a:t>Clinique-école en Audioprothèse</a:t>
            </a:r>
          </a:p>
        </p:txBody>
      </p:sp>
    </p:spTree>
    <p:extLst>
      <p:ext uri="{BB962C8B-B14F-4D97-AF65-F5344CB8AC3E}">
        <p14:creationId xmlns:p14="http://schemas.microsoft.com/office/powerpoint/2010/main" val="3610576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4AD01-8BD7-488F-9157-27C497576760}"/>
              </a:ext>
            </a:extLst>
          </p:cNvPr>
          <p:cNvSpPr>
            <a:spLocks noGrp="1"/>
          </p:cNvSpPr>
          <p:nvPr>
            <p:ph type="title"/>
          </p:nvPr>
        </p:nvSpPr>
        <p:spPr>
          <a:xfrm>
            <a:off x="811395" y="1239298"/>
            <a:ext cx="10325000" cy="843749"/>
          </a:xfrm>
        </p:spPr>
        <p:txBody>
          <a:bodyPr/>
          <a:lstStyle/>
          <a:p>
            <a:r>
              <a:rPr lang="fr-FR"/>
              <a:t>TCG boutique</a:t>
            </a:r>
          </a:p>
        </p:txBody>
      </p:sp>
      <p:sp>
        <p:nvSpPr>
          <p:cNvPr id="3" name="Espace réservé du contenu 2">
            <a:extLst>
              <a:ext uri="{FF2B5EF4-FFF2-40B4-BE49-F238E27FC236}">
                <a16:creationId xmlns:a16="http://schemas.microsoft.com/office/drawing/2014/main" id="{C2A739BD-DB4B-404B-8489-A32644BFDAB3}"/>
              </a:ext>
            </a:extLst>
          </p:cNvPr>
          <p:cNvSpPr>
            <a:spLocks noGrp="1"/>
          </p:cNvSpPr>
          <p:nvPr>
            <p:ph idx="1"/>
          </p:nvPr>
        </p:nvSpPr>
        <p:spPr>
          <a:xfrm>
            <a:off x="614879" y="2276537"/>
            <a:ext cx="11326485" cy="4346488"/>
          </a:xfrm>
        </p:spPr>
        <p:txBody>
          <a:bodyPr vert="horz" lIns="91440" tIns="45720" rIns="91440" bIns="45720" rtlCol="0" anchor="t">
            <a:normAutofit fontScale="92500" lnSpcReduction="10000"/>
          </a:bodyPr>
          <a:lstStyle/>
          <a:p>
            <a:r>
              <a:rPr lang="fr-FR" dirty="0">
                <a:ea typeface="+mn-lt"/>
                <a:cs typeface="+mn-lt"/>
              </a:rPr>
              <a:t>Laboratoire pour le programme de Techniques de comptabilité et gestion complètement intégrée dans le cadre d'une approche-programme.  </a:t>
            </a:r>
          </a:p>
          <a:p>
            <a:pPr>
              <a:buClr>
                <a:srgbClr val="B69A7B"/>
              </a:buClr>
            </a:pPr>
            <a:r>
              <a:rPr lang="fr-FR" dirty="0">
                <a:ea typeface="+mn-lt"/>
                <a:cs typeface="+mn-lt"/>
              </a:rPr>
              <a:t>La TCG Boutique est utilisée, à l’extérieur des heures d’ouverture, comme laboratoire. Les étudiants y réalisent des activités pratiques intégrées dans les cours du programme.  </a:t>
            </a:r>
          </a:p>
          <a:p>
            <a:pPr>
              <a:buClr>
                <a:srgbClr val="B69A7B"/>
              </a:buClr>
            </a:pPr>
            <a:r>
              <a:rPr lang="fr-FR" dirty="0">
                <a:ea typeface="+mn-lt"/>
                <a:cs typeface="+mn-lt"/>
              </a:rPr>
              <a:t>La TCG Boutique opère exactement selon les règles </a:t>
            </a:r>
            <a:r>
              <a:rPr lang="fr-FR">
                <a:ea typeface="+mn-lt"/>
                <a:cs typeface="+mn-lt"/>
              </a:rPr>
              <a:t>d’un OBNL</a:t>
            </a:r>
            <a:r>
              <a:rPr lang="fr-FR" dirty="0">
                <a:ea typeface="+mn-lt"/>
                <a:cs typeface="+mn-lt"/>
              </a:rPr>
              <a:t>. Cependant, dans les faits, elle fonctionne comme un département autonome dans le Cégep. </a:t>
            </a:r>
          </a:p>
          <a:p>
            <a:pPr>
              <a:buClr>
                <a:srgbClr val="B69A7B"/>
              </a:buClr>
            </a:pPr>
            <a:r>
              <a:rPr lang="fr-FR" dirty="0">
                <a:ea typeface="+mn-lt"/>
                <a:cs typeface="+mn-lt"/>
              </a:rPr>
              <a:t>Ce laboratoire est géré par un conseil d’administration formé d’étudiants qui donne les orientations. Ce conseil est supervisé par les enseignants du programme comme observateurs.  </a:t>
            </a:r>
          </a:p>
          <a:p>
            <a:pPr>
              <a:buClr>
                <a:srgbClr val="B69A7B"/>
              </a:buClr>
            </a:pPr>
            <a:r>
              <a:rPr lang="fr-FR" dirty="0">
                <a:ea typeface="+mn-lt"/>
                <a:cs typeface="+mn-lt"/>
              </a:rPr>
              <a:t>Les membres du conseil d’administration sont élus par leurs pairs. La passation des pouvoirs a lieu chaque mois de janvier. </a:t>
            </a:r>
          </a:p>
          <a:p>
            <a:pPr>
              <a:buClr>
                <a:srgbClr val="B69A7B"/>
              </a:buClr>
            </a:pPr>
            <a:r>
              <a:rPr lang="fr-FR" dirty="0">
                <a:ea typeface="+mn-lt"/>
                <a:cs typeface="+mn-lt"/>
              </a:rPr>
              <a:t>Le conseil se réunit environ une fois par mois.  Cinq départements sont formés: Gestion générale, Comptabilité, Inventaire, Ressources humaines, Communications internes et marketing. </a:t>
            </a:r>
            <a:endParaRPr lang="fr-FR" dirty="0"/>
          </a:p>
          <a:p>
            <a:pPr>
              <a:buClr>
                <a:srgbClr val="B69A7B"/>
              </a:buClr>
            </a:pPr>
            <a:endParaRPr lang="fr-FR" dirty="0"/>
          </a:p>
        </p:txBody>
      </p:sp>
    </p:spTree>
    <p:extLst>
      <p:ext uri="{BB962C8B-B14F-4D97-AF65-F5344CB8AC3E}">
        <p14:creationId xmlns:p14="http://schemas.microsoft.com/office/powerpoint/2010/main" val="346229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4AD01-8BD7-488F-9157-27C497576760}"/>
              </a:ext>
            </a:extLst>
          </p:cNvPr>
          <p:cNvSpPr>
            <a:spLocks noGrp="1"/>
          </p:cNvSpPr>
          <p:nvPr>
            <p:ph type="title"/>
          </p:nvPr>
        </p:nvSpPr>
        <p:spPr>
          <a:xfrm>
            <a:off x="614879" y="1292008"/>
            <a:ext cx="10325000" cy="843749"/>
          </a:xfrm>
        </p:spPr>
        <p:txBody>
          <a:bodyPr/>
          <a:lstStyle/>
          <a:p>
            <a:r>
              <a:rPr lang="fr-FR" err="1"/>
              <a:t>Épatte</a:t>
            </a:r>
            <a:r>
              <a:rPr lang="fr-FR"/>
              <a:t>-tonte - Santé animale</a:t>
            </a:r>
          </a:p>
        </p:txBody>
      </p:sp>
      <p:sp>
        <p:nvSpPr>
          <p:cNvPr id="3" name="Espace réservé du contenu 2">
            <a:extLst>
              <a:ext uri="{FF2B5EF4-FFF2-40B4-BE49-F238E27FC236}">
                <a16:creationId xmlns:a16="http://schemas.microsoft.com/office/drawing/2014/main" id="{C2A739BD-DB4B-404B-8489-A32644BFDAB3}"/>
              </a:ext>
            </a:extLst>
          </p:cNvPr>
          <p:cNvSpPr>
            <a:spLocks noGrp="1"/>
          </p:cNvSpPr>
          <p:nvPr>
            <p:ph idx="1"/>
          </p:nvPr>
        </p:nvSpPr>
        <p:spPr>
          <a:xfrm>
            <a:off x="614879" y="2623161"/>
            <a:ext cx="11326485" cy="3999864"/>
          </a:xfrm>
        </p:spPr>
        <p:txBody>
          <a:bodyPr vert="horz" lIns="91440" tIns="45720" rIns="91440" bIns="45720" rtlCol="0" anchor="t">
            <a:normAutofit/>
          </a:bodyPr>
          <a:lstStyle/>
          <a:p>
            <a:r>
              <a:rPr lang="fr-FR" dirty="0">
                <a:ea typeface="+mn-lt"/>
                <a:cs typeface="+mn-lt"/>
              </a:rPr>
              <a:t>Le groupe d'étudiants </a:t>
            </a:r>
            <a:r>
              <a:rPr lang="fr-FR" i="1" dirty="0" err="1">
                <a:ea typeface="+mn-lt"/>
                <a:cs typeface="+mn-lt"/>
              </a:rPr>
              <a:t>Épatte</a:t>
            </a:r>
            <a:r>
              <a:rPr lang="fr-FR" i="1" dirty="0">
                <a:ea typeface="+mn-lt"/>
                <a:cs typeface="+mn-lt"/>
              </a:rPr>
              <a:t>-Tonte</a:t>
            </a:r>
            <a:r>
              <a:rPr lang="fr-FR" dirty="0">
                <a:ea typeface="+mn-lt"/>
                <a:cs typeface="+mn-lt"/>
              </a:rPr>
              <a:t> a décroché les grands honneurs dans la catégorie</a:t>
            </a:r>
            <a:r>
              <a:rPr lang="fr-FR" i="1" dirty="0">
                <a:ea typeface="+mn-lt"/>
                <a:cs typeface="+mn-lt"/>
              </a:rPr>
              <a:t> Entrepreneuriat, affaires et vie économique</a:t>
            </a:r>
            <a:r>
              <a:rPr lang="fr-FR" dirty="0">
                <a:ea typeface="+mn-lt"/>
                <a:cs typeface="+mn-lt"/>
              </a:rPr>
              <a:t> lors du gala national Forces AVENIR 2014.</a:t>
            </a:r>
          </a:p>
          <a:p>
            <a:pPr>
              <a:buClr>
                <a:srgbClr val="B69A7B"/>
              </a:buClr>
            </a:pPr>
            <a:r>
              <a:rPr lang="fr-FR" i="1" dirty="0" err="1">
                <a:ea typeface="+mn-lt"/>
                <a:cs typeface="+mn-lt"/>
              </a:rPr>
              <a:t>Épatte</a:t>
            </a:r>
            <a:r>
              <a:rPr lang="fr-FR" i="1" dirty="0">
                <a:ea typeface="+mn-lt"/>
                <a:cs typeface="+mn-lt"/>
              </a:rPr>
              <a:t>-Tonte</a:t>
            </a:r>
            <a:r>
              <a:rPr lang="fr-FR" dirty="0">
                <a:ea typeface="+mn-lt"/>
                <a:cs typeface="+mn-lt"/>
              </a:rPr>
              <a:t> offre des services de toilettage canin et félin. Chaque année, une nouvelle cohorte de six étudiants prend la relève de la gestion et de l'administration de l'organisation.</a:t>
            </a:r>
            <a:endParaRPr lang="fr-FR" dirty="0"/>
          </a:p>
          <a:p>
            <a:pPr>
              <a:buClr>
                <a:srgbClr val="B69A7B"/>
              </a:buClr>
            </a:pPr>
            <a:r>
              <a:rPr lang="fr-FR" dirty="0">
                <a:ea typeface="+mn-lt"/>
                <a:cs typeface="+mn-lt"/>
              </a:rPr>
              <a:t>En plus de développer leur sens des affaires, les étudiants mettent en pratique les apprentissages acquis dans le cadre de leur technique de santé animale afin d'offrir une expérience très proche du service et de la gestion en entreprise. </a:t>
            </a:r>
            <a:endParaRPr lang="fr-FR" dirty="0"/>
          </a:p>
          <a:p>
            <a:pPr>
              <a:buClr>
                <a:srgbClr val="B69A7B"/>
              </a:buClr>
            </a:pPr>
            <a:endParaRPr lang="fr-FR"/>
          </a:p>
        </p:txBody>
      </p:sp>
    </p:spTree>
    <p:extLst>
      <p:ext uri="{BB962C8B-B14F-4D97-AF65-F5344CB8AC3E}">
        <p14:creationId xmlns:p14="http://schemas.microsoft.com/office/powerpoint/2010/main" val="305048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F63C8F-9958-43F6-A4DE-9F3CE4301D9C}"/>
              </a:ext>
            </a:extLst>
          </p:cNvPr>
          <p:cNvSpPr>
            <a:spLocks noGrp="1"/>
          </p:cNvSpPr>
          <p:nvPr>
            <p:ph type="title"/>
          </p:nvPr>
        </p:nvSpPr>
        <p:spPr/>
        <p:txBody>
          <a:bodyPr/>
          <a:lstStyle/>
          <a:p>
            <a:r>
              <a:rPr lang="fr-FR"/>
              <a:t>Clinique-école en audioprothèse</a:t>
            </a:r>
          </a:p>
        </p:txBody>
      </p:sp>
      <p:sp>
        <p:nvSpPr>
          <p:cNvPr id="3" name="Espace réservé du contenu 2">
            <a:extLst>
              <a:ext uri="{FF2B5EF4-FFF2-40B4-BE49-F238E27FC236}">
                <a16:creationId xmlns:a16="http://schemas.microsoft.com/office/drawing/2014/main" id="{F27D8B4F-EB9D-4BB2-B184-D59C49246438}"/>
              </a:ext>
            </a:extLst>
          </p:cNvPr>
          <p:cNvSpPr>
            <a:spLocks noGrp="1"/>
          </p:cNvSpPr>
          <p:nvPr>
            <p:ph idx="1"/>
          </p:nvPr>
        </p:nvSpPr>
        <p:spPr/>
        <p:txBody>
          <a:bodyPr vert="horz" lIns="91440" tIns="45720" rIns="91440" bIns="45720" rtlCol="0" anchor="t">
            <a:normAutofit lnSpcReduction="10000"/>
          </a:bodyPr>
          <a:lstStyle/>
          <a:p>
            <a:r>
              <a:rPr lang="fr-FR" dirty="0">
                <a:ea typeface="+mn-lt"/>
                <a:cs typeface="+mn-lt"/>
              </a:rPr>
              <a:t>Fonctionnement s’apparentant à une </a:t>
            </a:r>
            <a:r>
              <a:rPr lang="fr-FR" b="1" i="1" dirty="0">
                <a:ea typeface="+mn-lt"/>
                <a:cs typeface="+mn-lt"/>
              </a:rPr>
              <a:t>vraie </a:t>
            </a:r>
            <a:r>
              <a:rPr lang="fr-FR" dirty="0">
                <a:ea typeface="+mn-lt"/>
                <a:cs typeface="+mn-lt"/>
              </a:rPr>
              <a:t>clinique d’audioprothèse dans le cadre de plusieurs cours dont l’objectif est la consolidation d’une ou de plusieurs compétences spécifiques </a:t>
            </a:r>
            <a:endParaRPr lang="fr-FR" dirty="0"/>
          </a:p>
          <a:p>
            <a:pPr>
              <a:buClr>
                <a:srgbClr val="B69A7B"/>
              </a:buClr>
            </a:pPr>
            <a:r>
              <a:rPr lang="fr-FR" dirty="0">
                <a:ea typeface="+mn-lt"/>
                <a:cs typeface="+mn-lt"/>
              </a:rPr>
              <a:t>Les patients sont vus et reçoivent des services réalisés par les étudiants dans le cadre des cours mentionnés précédemment (évaluation audiométrique, prise d’empreintes, vente de bouchons protecteurs, ajustement de prothèses auditives) </a:t>
            </a:r>
            <a:endParaRPr lang="fr-FR" dirty="0"/>
          </a:p>
          <a:p>
            <a:pPr>
              <a:buClr>
                <a:srgbClr val="B69A7B"/>
              </a:buClr>
            </a:pPr>
            <a:r>
              <a:rPr lang="fr-FR" dirty="0">
                <a:ea typeface="+mn-lt"/>
                <a:cs typeface="+mn-lt"/>
              </a:rPr>
              <a:t>La clinique-école dispose d’un système de dossiers patients (papier et électronique) respectant les règlements de l’Ordre des audioprothésistes du Québec. Les étudiants doivent effectuer la tenue de dossiers de la même façon qu’ils le feraient sur le marché du travail. </a:t>
            </a:r>
            <a:endParaRPr lang="fr-FR" dirty="0"/>
          </a:p>
          <a:p>
            <a:pPr>
              <a:buClr>
                <a:srgbClr val="B69A7B"/>
              </a:buClr>
            </a:pPr>
            <a:endParaRPr lang="fr-FR"/>
          </a:p>
        </p:txBody>
      </p:sp>
    </p:spTree>
    <p:extLst>
      <p:ext uri="{BB962C8B-B14F-4D97-AF65-F5344CB8AC3E}">
        <p14:creationId xmlns:p14="http://schemas.microsoft.com/office/powerpoint/2010/main" val="1922077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7C1321-A504-4742-832F-DC1E9FD511A5}"/>
              </a:ext>
            </a:extLst>
          </p:cNvPr>
          <p:cNvSpPr>
            <a:spLocks noGrp="1"/>
          </p:cNvSpPr>
          <p:nvPr>
            <p:ph type="title"/>
          </p:nvPr>
        </p:nvSpPr>
        <p:spPr/>
        <p:txBody>
          <a:bodyPr/>
          <a:lstStyle/>
          <a:p>
            <a:r>
              <a:rPr lang="fr-FR"/>
              <a:t>Activités parascolaires</a:t>
            </a:r>
          </a:p>
        </p:txBody>
      </p:sp>
      <p:sp>
        <p:nvSpPr>
          <p:cNvPr id="3" name="Espace réservé du texte 2">
            <a:extLst>
              <a:ext uri="{FF2B5EF4-FFF2-40B4-BE49-F238E27FC236}">
                <a16:creationId xmlns:a16="http://schemas.microsoft.com/office/drawing/2014/main" id="{6A7C68A6-BAE6-40BD-8EDA-10B298E13CFF}"/>
              </a:ext>
            </a:extLst>
          </p:cNvPr>
          <p:cNvSpPr>
            <a:spLocks noGrp="1"/>
          </p:cNvSpPr>
          <p:nvPr>
            <p:ph type="body" idx="1"/>
          </p:nvPr>
        </p:nvSpPr>
        <p:spPr/>
        <p:txBody>
          <a:bodyPr vert="horz" lIns="91440" tIns="45720" rIns="91440" bIns="45720" rtlCol="0" anchor="t">
            <a:normAutofit lnSpcReduction="10000"/>
          </a:bodyPr>
          <a:lstStyle/>
          <a:p>
            <a:r>
              <a:rPr lang="fr-FR"/>
              <a:t>- Café "La tasse"</a:t>
            </a:r>
          </a:p>
          <a:p>
            <a:r>
              <a:rPr lang="fr-FR"/>
              <a:t>- Café "Le culte"</a:t>
            </a:r>
          </a:p>
          <a:p>
            <a:r>
              <a:rPr lang="fr-FR">
                <a:ea typeface="+mn-lt"/>
                <a:cs typeface="+mn-lt"/>
              </a:rPr>
              <a:t>- </a:t>
            </a:r>
            <a:r>
              <a:rPr lang="fr-FR" err="1">
                <a:ea typeface="+mn-lt"/>
                <a:cs typeface="+mn-lt"/>
              </a:rPr>
              <a:t>Namasté</a:t>
            </a:r>
            <a:r>
              <a:rPr lang="fr-FR">
                <a:ea typeface="+mn-lt"/>
                <a:cs typeface="+mn-lt"/>
              </a:rPr>
              <a:t> - Friperie</a:t>
            </a:r>
          </a:p>
          <a:p>
            <a:r>
              <a:rPr lang="fr-FR"/>
              <a:t>- Coop étudiants de l'Espace créatif</a:t>
            </a:r>
          </a:p>
        </p:txBody>
      </p:sp>
    </p:spTree>
    <p:extLst>
      <p:ext uri="{BB962C8B-B14F-4D97-AF65-F5344CB8AC3E}">
        <p14:creationId xmlns:p14="http://schemas.microsoft.com/office/powerpoint/2010/main" val="662875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4AD01-8BD7-488F-9157-27C497576760}"/>
              </a:ext>
            </a:extLst>
          </p:cNvPr>
          <p:cNvSpPr>
            <a:spLocks noGrp="1"/>
          </p:cNvSpPr>
          <p:nvPr>
            <p:ph type="title"/>
          </p:nvPr>
        </p:nvSpPr>
        <p:spPr>
          <a:xfrm>
            <a:off x="614879" y="1292008"/>
            <a:ext cx="10325000" cy="843749"/>
          </a:xfrm>
        </p:spPr>
        <p:txBody>
          <a:bodyPr/>
          <a:lstStyle/>
          <a:p>
            <a:r>
              <a:rPr lang="fr-FR"/>
              <a:t>Café "La tasse" - Cégep de La Pocatière</a:t>
            </a:r>
          </a:p>
        </p:txBody>
      </p:sp>
      <p:sp>
        <p:nvSpPr>
          <p:cNvPr id="3" name="Espace réservé du contenu 2">
            <a:extLst>
              <a:ext uri="{FF2B5EF4-FFF2-40B4-BE49-F238E27FC236}">
                <a16:creationId xmlns:a16="http://schemas.microsoft.com/office/drawing/2014/main" id="{C2A739BD-DB4B-404B-8489-A32644BFDAB3}"/>
              </a:ext>
            </a:extLst>
          </p:cNvPr>
          <p:cNvSpPr>
            <a:spLocks noGrp="1"/>
          </p:cNvSpPr>
          <p:nvPr>
            <p:ph idx="1"/>
          </p:nvPr>
        </p:nvSpPr>
        <p:spPr>
          <a:xfrm>
            <a:off x="614879" y="2623161"/>
            <a:ext cx="11326485" cy="3999864"/>
          </a:xfrm>
        </p:spPr>
        <p:txBody>
          <a:bodyPr vert="horz" lIns="91440" tIns="45720" rIns="91440" bIns="45720" rtlCol="0" anchor="t">
            <a:normAutofit fontScale="92500" lnSpcReduction="20000"/>
          </a:bodyPr>
          <a:lstStyle/>
          <a:p>
            <a:r>
              <a:rPr lang="fr-FR" dirty="0">
                <a:ea typeface="+mn-lt"/>
                <a:cs typeface="+mn-lt"/>
              </a:rPr>
              <a:t>Le Café La Tasse, c'est une équipe dynamique composée de bénévoles. Les étudiants peuvent s'impliquer comme barista ou membre du comité exécutif.</a:t>
            </a:r>
            <a:endParaRPr lang="fr-FR" dirty="0"/>
          </a:p>
          <a:p>
            <a:pPr>
              <a:buClr>
                <a:srgbClr val="B69A7B"/>
              </a:buClr>
            </a:pPr>
            <a:r>
              <a:rPr lang="fr-FR" dirty="0"/>
              <a:t>Initiative des étudiants du programme de Techniques de </a:t>
            </a:r>
            <a:r>
              <a:rPr lang="fr-FR" dirty="0" err="1"/>
              <a:t>Bioécologie</a:t>
            </a:r>
            <a:r>
              <a:rPr lang="fr-FR" dirty="0"/>
              <a:t>, il y a plusieurs années en réaction au nombre de verres de styromousse alors utilisés à profusion au Cégep.</a:t>
            </a:r>
          </a:p>
          <a:p>
            <a:pPr>
              <a:buClr>
                <a:srgbClr val="B69A7B"/>
              </a:buClr>
            </a:pPr>
            <a:r>
              <a:rPr lang="fr-FR" dirty="0"/>
              <a:t>La coopérative offre le service de breuvages chauds à prix modique.  Ainsi, chaque membre de la communauté collégiale peut laisser sa tasse en dépôt et l'utiliser lors de sa pause.</a:t>
            </a:r>
          </a:p>
          <a:p>
            <a:pPr>
              <a:buClr>
                <a:srgbClr val="B69A7B"/>
              </a:buClr>
            </a:pPr>
            <a:r>
              <a:rPr lang="fr-FR" dirty="0"/>
              <a:t>Un bénévole prépare le breuvage et lorsque l'usager a terminé, il récupère la tasse, la nettoie et l'entrepose dans un casier prévu à cet effet.</a:t>
            </a:r>
          </a:p>
          <a:p>
            <a:pPr>
              <a:buClr>
                <a:srgbClr val="B69A7B"/>
              </a:buClr>
            </a:pPr>
            <a:r>
              <a:rPr lang="fr-FR" dirty="0"/>
              <a:t>Bien que l'entreprise soit pérenne, elle vit des hauts et des bas chaque année, les bénévoles étant bien souvent plus stimulés par la cause environnementale qu'une expérience en entrepreneuriat.</a:t>
            </a:r>
          </a:p>
          <a:p>
            <a:pPr>
              <a:buClr>
                <a:srgbClr val="B69A7B"/>
              </a:buClr>
            </a:pPr>
            <a:r>
              <a:rPr lang="fr-FR" dirty="0"/>
              <a:t>Ils sont supervisés par un technicien en loisir dans tous les aspects du fonctionnement de l'entreprise.</a:t>
            </a:r>
          </a:p>
          <a:p>
            <a:pPr>
              <a:buClr>
                <a:srgbClr val="B69A7B"/>
              </a:buClr>
            </a:pPr>
            <a:endParaRPr lang="fr-FR"/>
          </a:p>
        </p:txBody>
      </p:sp>
    </p:spTree>
    <p:extLst>
      <p:ext uri="{BB962C8B-B14F-4D97-AF65-F5344CB8AC3E}">
        <p14:creationId xmlns:p14="http://schemas.microsoft.com/office/powerpoint/2010/main" val="940024434"/>
      </p:ext>
    </p:extLst>
  </p:cSld>
  <p:clrMapOvr>
    <a:masterClrMapping/>
  </p:clrMapOvr>
</p:sld>
</file>

<file path=ppt/theme/theme1.xml><?xml version="1.0" encoding="utf-8"?>
<a:theme xmlns:a="http://schemas.openxmlformats.org/drawingml/2006/main" name="CosineVTI">
  <a:themeElements>
    <a:clrScheme name="AnalogousFromLightSeedRightStep">
      <a:dk1>
        <a:srgbClr val="000000"/>
      </a:dk1>
      <a:lt1>
        <a:srgbClr val="FFFFFF"/>
      </a:lt1>
      <a:dk2>
        <a:srgbClr val="413324"/>
      </a:dk2>
      <a:lt2>
        <a:srgbClr val="E2E5E8"/>
      </a:lt2>
      <a:accent1>
        <a:srgbClr val="E88B33"/>
      </a:accent1>
      <a:accent2>
        <a:srgbClr val="AEA33A"/>
      </a:accent2>
      <a:accent3>
        <a:srgbClr val="8CAB4A"/>
      </a:accent3>
      <a:accent4>
        <a:srgbClr val="57B636"/>
      </a:accent4>
      <a:accent5>
        <a:srgbClr val="2EBA43"/>
      </a:accent5>
      <a:accent6>
        <a:srgbClr val="33B67D"/>
      </a:accent6>
      <a:hlink>
        <a:srgbClr val="5F84A8"/>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otalTime>1334</TotalTime>
  <Words>1110</Words>
  <Application>Microsoft Macintosh PowerPoint</Application>
  <PresentationFormat>Grand écran</PresentationFormat>
  <Paragraphs>83</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Grandview</vt:lpstr>
      <vt:lpstr>Wingdings</vt:lpstr>
      <vt:lpstr>CosineVTI</vt:lpstr>
      <vt:lpstr>L'entrepreneuriat au Cégep de La Pocatière  Un état de situation</vt:lpstr>
      <vt:lpstr>Le Cégep de La Pocatière en bref</vt:lpstr>
      <vt:lpstr>Plan stratégique 2018-2023</vt:lpstr>
      <vt:lpstr>Activités académiques</vt:lpstr>
      <vt:lpstr>TCG boutique</vt:lpstr>
      <vt:lpstr>Épatte-tonte - Santé animale</vt:lpstr>
      <vt:lpstr>Clinique-école en audioprothèse</vt:lpstr>
      <vt:lpstr>Activités parascolaires</vt:lpstr>
      <vt:lpstr>Café "La tasse" - Cégep de La Pocatière</vt:lpstr>
      <vt:lpstr>Café "Le culte" - Centre d'études collégiales de Montmagny</vt:lpstr>
      <vt:lpstr>La friperie Namasté</vt:lpstr>
      <vt:lpstr>Coopérative étudiante - Espace créatif</vt:lpstr>
      <vt:lpstr>Projet pour la session hiver 2022</vt:lpstr>
      <vt:lpstr>Questions préalables!</vt:lpstr>
      <vt:lpstr>En guise de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Martin Bérubé</cp:lastModifiedBy>
  <cp:revision>80</cp:revision>
  <dcterms:created xsi:type="dcterms:W3CDTF">2022-01-18T16:46:28Z</dcterms:created>
  <dcterms:modified xsi:type="dcterms:W3CDTF">2022-01-26T16:51:19Z</dcterms:modified>
</cp:coreProperties>
</file>